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325" r:id="rId2"/>
    <p:sldId id="639" r:id="rId3"/>
    <p:sldId id="640" r:id="rId4"/>
    <p:sldId id="655" r:id="rId5"/>
    <p:sldId id="654" r:id="rId6"/>
    <p:sldId id="661" r:id="rId7"/>
    <p:sldId id="592" r:id="rId8"/>
    <p:sldId id="635" r:id="rId9"/>
    <p:sldId id="619" r:id="rId10"/>
    <p:sldId id="663" r:id="rId11"/>
    <p:sldId id="583" r:id="rId12"/>
    <p:sldId id="653" r:id="rId13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9900"/>
    <a:srgbClr val="D1DE2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637" autoAdjust="0"/>
  </p:normalViewPr>
  <p:slideViewPr>
    <p:cSldViewPr snapToGrid="0" showGuides="1">
      <p:cViewPr varScale="1">
        <p:scale>
          <a:sx n="85" d="100"/>
          <a:sy n="85" d="100"/>
        </p:scale>
        <p:origin x="1406" y="53"/>
      </p:cViewPr>
      <p:guideLst>
        <p:guide orient="horz" pos="216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750" y="114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Increasing P2SAC Sponsors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Sheet1!$B$3:$B$13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14</c:v>
                </c:pt>
                <c:pt idx="4">
                  <c:v>16</c:v>
                </c:pt>
                <c:pt idx="5">
                  <c:v>19</c:v>
                </c:pt>
                <c:pt idx="6">
                  <c:v>18</c:v>
                </c:pt>
                <c:pt idx="7">
                  <c:v>20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09-4FF5-800A-DD0539557BC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35988975"/>
        <c:axId val="1236894559"/>
      </c:lineChart>
      <c:catAx>
        <c:axId val="123598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894559"/>
        <c:crosses val="autoZero"/>
        <c:auto val="1"/>
        <c:lblAlgn val="ctr"/>
        <c:lblOffset val="100"/>
        <c:noMultiLvlLbl val="0"/>
      </c:catAx>
      <c:valAx>
        <c:axId val="123689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5988975"/>
        <c:crosses val="autoZero"/>
        <c:crossBetween val="between"/>
        <c:majorUnit val="5"/>
      </c:valAx>
      <c:spPr>
        <a:noFill/>
        <a:ln w="127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P2SAC</a:t>
            </a:r>
            <a:r>
              <a:rPr lang="en-US" baseline="0"/>
              <a:t> Research Projects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UG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Sheet1!$B$17:$B$27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Sheet1!$C$17:$C$27</c:f>
              <c:numCache>
                <c:formatCode>General</c:formatCode>
                <c:ptCount val="11"/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9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F-446E-BEC1-F2F3D55046C0}"/>
            </c:ext>
          </c:extLst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PMP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Sheet1!$B$17:$B$27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Sheet1!$D$17:$D$27</c:f>
              <c:numCache>
                <c:formatCode>General</c:formatCode>
                <c:ptCount val="11"/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F-446E-BEC1-F2F3D55046C0}"/>
            </c:ext>
          </c:extLst>
        </c:ser>
        <c:ser>
          <c:idx val="2"/>
          <c:order val="2"/>
          <c:tx>
            <c:strRef>
              <c:f>Sheet1!$E$16</c:f>
              <c:strCache>
                <c:ptCount val="1"/>
                <c:pt idx="0">
                  <c:v>PhD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Sheet1!$B$17:$B$27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Sheet1!$E$17:$E$27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F-446E-BEC1-F2F3D55046C0}"/>
            </c:ext>
          </c:extLst>
        </c:ser>
        <c:ser>
          <c:idx val="3"/>
          <c:order val="3"/>
          <c:tx>
            <c:strRef>
              <c:f>Sheet1!$F$16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Sheet1!$B$17:$B$27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Sheet1!$F$17:$F$27</c:f>
              <c:numCache>
                <c:formatCode>General</c:formatCode>
                <c:ptCount val="11"/>
                <c:pt idx="3">
                  <c:v>4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9F-446E-BEC1-F2F3D55046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146623"/>
        <c:axId val="1330087135"/>
      </c:barChart>
      <c:catAx>
        <c:axId val="145714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087135"/>
        <c:crosses val="autoZero"/>
        <c:auto val="1"/>
        <c:lblAlgn val="ctr"/>
        <c:lblOffset val="100"/>
        <c:noMultiLvlLbl val="0"/>
      </c:catAx>
      <c:valAx>
        <c:axId val="133008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714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7" y="0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5/4/2026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7" y="6746119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7" y="0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5/4/2026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6858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75" tIns="47089" rIns="94175" bIns="470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551238"/>
            <a:ext cx="7510780" cy="3018552"/>
          </a:xfrm>
          <a:prstGeom prst="rect">
            <a:avLst/>
          </a:prstGeom>
        </p:spPr>
        <p:txBody>
          <a:bodyPr vert="horz" lIns="94175" tIns="47089" rIns="94175" bIns="470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7" y="6746119"/>
            <a:ext cx="4068339" cy="355124"/>
          </a:xfrm>
          <a:prstGeom prst="rect">
            <a:avLst/>
          </a:prstGeom>
        </p:spPr>
        <p:txBody>
          <a:bodyPr vert="horz" lIns="94175" tIns="47089" rIns="94175" bIns="470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70670-2629-4733-A947-88C2BB03EED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43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8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6781" indent="-29107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278" indent="-23285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9991" indent="-23285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5702" indent="-23285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1413" indent="-232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7124" indent="-232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2835" indent="-232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58549" indent="-232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54A8FB-19B9-4A5B-87CA-CB717E2B2FD1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381000" y="981422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22425" y="151418"/>
            <a:ext cx="7140575" cy="612648"/>
          </a:xfrm>
        </p:spPr>
        <p:txBody>
          <a:bodyPr>
            <a:normAutofit/>
          </a:bodyPr>
          <a:lstStyle>
            <a:lvl1pPr algn="l">
              <a:defRPr sz="2400" b="1" i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636A86-BCAB-44A4-A417-CCF2253F2048}" type="slidenum">
              <a:rPr lang="ja-JP" altLang="en-US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701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20CB09-DAF9-424D-A3DC-03B225A5BBFD}" type="datetime1">
              <a:rPr lang="en-US" smtClean="0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8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0C01E6-6223-4426-B9E5-3BF587CE8741}" type="datetime1">
              <a:rPr lang="en-US" smtClean="0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5B0D2C-1209-4788-A759-A652EC3D57EE}" type="datetime1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6E1C9-4880-451D-96C0-E515685C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8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4724400"/>
          </a:xfrm>
          <a:prstGeom prst="rect">
            <a:avLst/>
          </a:prstGeom>
        </p:spPr>
        <p:txBody>
          <a:bodyPr vert="horz"/>
          <a:lstStyle>
            <a:lvl1pPr>
              <a:defRPr sz="1500" b="1" baseline="0">
                <a:solidFill>
                  <a:srgbClr val="7EBA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92877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633B-A8DD-4362-8092-9697BC51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9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165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35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0139F8-3DA7-F644-A1E4-4774C9CE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06" y="6218751"/>
            <a:ext cx="2521673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36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1622424" y="152400"/>
            <a:ext cx="714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29" r:id="rId5"/>
    <p:sldLayoutId id="2147483730" r:id="rId6"/>
    <p:sldLayoutId id="2147483732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144379" y="152400"/>
            <a:ext cx="8847221" cy="655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0" y="971819"/>
            <a:ext cx="904285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Purdue Process Safety &amp; Assurance Center 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P2SAC)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7083" y="3749337"/>
            <a:ext cx="8815768" cy="2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sz="2200" b="1" u="sng" dirty="0">
                <a:latin typeface="Arial" pitchFamily="34" charset="0"/>
                <a:ea typeface="MS PGothic" pitchFamily="34" charset="-128"/>
                <a:cs typeface="Arial" pitchFamily="34" charset="0"/>
              </a:rPr>
              <a:t>Ray A. </a:t>
            </a:r>
            <a:r>
              <a:rPr lang="en-US" altLang="ja-JP" sz="2200" b="1" u="sng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Mentzer</a:t>
            </a:r>
            <a:endParaRPr lang="en-US" altLang="ja-JP" sz="22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Professor of Engineering Practice</a:t>
            </a:r>
          </a:p>
          <a:p>
            <a:pPr algn="ctr"/>
            <a:r>
              <a:rPr lang="en-US" altLang="ja-JP" b="1" dirty="0">
                <a:latin typeface="Arial" pitchFamily="34" charset="0"/>
                <a:ea typeface="MS PGothic" pitchFamily="34" charset="-128"/>
                <a:cs typeface="Arial" pitchFamily="34" charset="0"/>
              </a:rPr>
              <a:t>Associate Director, P2SAC </a:t>
            </a:r>
          </a:p>
          <a:p>
            <a:pPr algn="ctr"/>
            <a:endParaRPr lang="en-US" altLang="ja-JP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Charles D. Davidson School of Chemical Engineering</a:t>
            </a:r>
            <a:b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US" altLang="ja-JP" sz="1900" dirty="0">
                <a:latin typeface="Arial" pitchFamily="34" charset="0"/>
                <a:ea typeface="MS PGothic" pitchFamily="34" charset="-128"/>
                <a:cs typeface="Arial" pitchFamily="34" charset="0"/>
              </a:rPr>
              <a:t>Purdue University</a:t>
            </a:r>
            <a:endParaRPr lang="en-US" altLang="ja-JP" sz="1400" b="1" i="1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endParaRPr lang="en-US" altLang="ja-JP" sz="1400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algn="ctr"/>
            <a:r>
              <a:rPr lang="en-US" altLang="ja-JP" sz="1700" i="1" dirty="0">
                <a:latin typeface="Arial" pitchFamily="34" charset="0"/>
                <a:ea typeface="MS PGothic" pitchFamily="34" charset="-128"/>
                <a:cs typeface="Arial" pitchFamily="34" charset="0"/>
              </a:rPr>
              <a:t>May 6, 2026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8A8565-659E-F2CB-D25F-19A2FD181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83" y="6331469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50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D17FEC-1614-308F-090A-CCF014A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2E8073-4398-1143-F7FE-0E719771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ED93-C3A3-D449-468C-EF444B02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6A86-BCAB-44A4-A417-CCF2253F2048}" type="slidenum">
              <a:rPr lang="ja-JP" altLang="en-US" smtClean="0"/>
              <a:pPr/>
              <a:t>10</a:t>
            </a:fld>
            <a:endParaRPr lang="en-US" altLang="ja-JP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E4E8B-701A-5C55-5261-785F611A0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0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2"/>
          <p:cNvSpPr>
            <a:spLocks noGrp="1"/>
          </p:cNvSpPr>
          <p:nvPr>
            <p:ph type="title"/>
          </p:nvPr>
        </p:nvSpPr>
        <p:spPr bwMode="auto">
          <a:xfrm>
            <a:off x="76200" y="232045"/>
            <a:ext cx="8991600" cy="571500"/>
          </a:xfrm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800" dirty="0">
                <a:solidFill>
                  <a:schemeClr val="tx1"/>
                </a:solidFill>
              </a:rPr>
              <a:t>Chemical Process Safety - Core Class </a:t>
            </a:r>
          </a:p>
        </p:txBody>
      </p:sp>
      <p:sp>
        <p:nvSpPr>
          <p:cNvPr id="17411" name="Title 2"/>
          <p:cNvSpPr txBox="1">
            <a:spLocks/>
          </p:cNvSpPr>
          <p:nvPr/>
        </p:nvSpPr>
        <p:spPr bwMode="auto">
          <a:xfrm>
            <a:off x="195210" y="1250002"/>
            <a:ext cx="5111824" cy="39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6450" indent="-3492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Personnel vs. Process Safety 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Applicable regulations: OSHA 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PSM, EPA RMP,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Term Modeling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Toxicants &amp; Industrial Hygiene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Toxic/Flammable Gas Release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Dispersion Modeling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Fire &amp; Explosion Protection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Reactivity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Relief System Design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Hazards Identification (HAZOP, ..)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Assessment (Matrix, QRA, ..)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 Investigations</a:t>
            </a:r>
          </a:p>
          <a:p>
            <a:pPr marL="225425" lvl="1" indent="0"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Response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86600" y="5669757"/>
            <a:ext cx="85725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7A6C8-7D72-4008-B0CA-F57BDFDB09C6}" type="slidenum">
              <a:rPr lang="en-US" kern="0" smtClean="0"/>
              <a:pPr>
                <a:defRPr/>
              </a:pPr>
              <a:t>11</a:t>
            </a:fld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2" y="0"/>
            <a:ext cx="1069544" cy="1355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F7CCEA-8F24-4D3F-BA16-A76D9867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40446"/>
            <a:ext cx="3097036" cy="335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85661-801A-4F54-B200-6F89D5C2B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876" y="803545"/>
            <a:ext cx="4200668" cy="31482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F54EF-BA1D-4DC6-9948-06A2EBF8A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5527490"/>
            <a:ext cx="6015003" cy="9408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3A7630-F676-4AFE-897E-6EA23434E2F6}"/>
              </a:ext>
            </a:extLst>
          </p:cNvPr>
          <p:cNvSpPr txBox="1"/>
          <p:nvPr/>
        </p:nvSpPr>
        <p:spPr>
          <a:xfrm>
            <a:off x="1382806" y="5190656"/>
            <a:ext cx="457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cs typeface="Arial" panose="020B0604020202020204" pitchFamily="34" charset="0"/>
              </a:rPr>
              <a:t>HAZOPs &amp; Cyber Security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DCAAAE-F490-4A00-ACAA-0BF6EC50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03" y="4585472"/>
            <a:ext cx="3052797" cy="22660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B7F459-96DC-4F3F-B491-B0901EB27DCE}"/>
              </a:ext>
            </a:extLst>
          </p:cNvPr>
          <p:cNvSpPr txBox="1"/>
          <p:nvPr/>
        </p:nvSpPr>
        <p:spPr>
          <a:xfrm>
            <a:off x="4724400" y="4027380"/>
            <a:ext cx="41058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/>
              <a:t>Chemical Facility Anti-Terrorism Standards</a:t>
            </a:r>
            <a:r>
              <a:rPr lang="en-US" altLang="en-US" sz="1400" dirty="0"/>
              <a:t> (CFATS) … and </a:t>
            </a:r>
            <a:r>
              <a:rPr lang="en-US" altLang="en-US" sz="1400" b="1" dirty="0"/>
              <a:t>Chemical Security …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3755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A03B-971D-4CE9-9417-30A754EF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18" y="206188"/>
            <a:ext cx="8314764" cy="609600"/>
          </a:xfrm>
        </p:spPr>
        <p:txBody>
          <a:bodyPr/>
          <a:lstStyle/>
          <a:p>
            <a:pPr algn="ctr"/>
            <a:r>
              <a:rPr lang="en-US" sz="2800" b="1" dirty="0"/>
              <a:t>P2SAC Corporate Sponsors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84C09-0273-4F4B-898B-0F826D253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748"/>
            <a:ext cx="9144000" cy="555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112"/>
            <a:ext cx="9144000" cy="10202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May 2026 Conference Registration</a:t>
            </a:r>
            <a:br>
              <a:rPr lang="en-US" sz="2400" dirty="0"/>
            </a:b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49" y="1128824"/>
            <a:ext cx="2722926" cy="460575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800" b="1" u="sng" dirty="0"/>
              <a:t>Sponsors</a:t>
            </a:r>
          </a:p>
          <a:p>
            <a:r>
              <a:rPr lang="en-US" sz="1800" dirty="0"/>
              <a:t>ACC </a:t>
            </a:r>
            <a:r>
              <a:rPr lang="en-US" sz="1400" dirty="0"/>
              <a:t>– Am Chem Council</a:t>
            </a:r>
          </a:p>
          <a:p>
            <a:r>
              <a:rPr lang="en-US" sz="1800" dirty="0" err="1"/>
              <a:t>AcuTech</a:t>
            </a:r>
            <a:endParaRPr lang="en-US" sz="1800" dirty="0"/>
          </a:p>
          <a:p>
            <a:r>
              <a:rPr lang="en-US" sz="1800" dirty="0"/>
              <a:t>AMGEN</a:t>
            </a:r>
          </a:p>
          <a:p>
            <a:r>
              <a:rPr lang="en-US" sz="1800" dirty="0"/>
              <a:t>Corteva</a:t>
            </a:r>
          </a:p>
          <a:p>
            <a:r>
              <a:rPr lang="en-US" sz="1800" dirty="0" err="1"/>
              <a:t>CountryMark</a:t>
            </a:r>
            <a:endParaRPr lang="en-US" sz="1800" dirty="0"/>
          </a:p>
          <a:p>
            <a:r>
              <a:rPr lang="en-US" sz="1800" dirty="0"/>
              <a:t>Dow</a:t>
            </a:r>
          </a:p>
          <a:p>
            <a:r>
              <a:rPr lang="en-US" sz="1800" dirty="0"/>
              <a:t>Evonik</a:t>
            </a:r>
          </a:p>
          <a:p>
            <a:r>
              <a:rPr lang="en-US" sz="1800" dirty="0"/>
              <a:t>ExxonMobil</a:t>
            </a:r>
          </a:p>
          <a:p>
            <a:r>
              <a:rPr lang="en-US" sz="1800" dirty="0" err="1"/>
              <a:t>Fauske</a:t>
            </a:r>
            <a:r>
              <a:rPr lang="en-US" sz="1800" dirty="0"/>
              <a:t> &amp; Associates</a:t>
            </a:r>
          </a:p>
          <a:p>
            <a:r>
              <a:rPr lang="en-US" sz="1800" dirty="0"/>
              <a:t>GSK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1EC7C-2864-474E-B2F7-292398DF1BD2}"/>
              </a:ext>
            </a:extLst>
          </p:cNvPr>
          <p:cNvSpPr/>
          <p:nvPr/>
        </p:nvSpPr>
        <p:spPr>
          <a:xfrm>
            <a:off x="3665883" y="5812356"/>
            <a:ext cx="4269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u="sng" dirty="0">
              <a:solidFill>
                <a:srgbClr val="C00000"/>
              </a:solidFill>
            </a:endParaRPr>
          </a:p>
          <a:p>
            <a:pPr algn="ctr"/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 dialog with other </a:t>
            </a:r>
            <a:r>
              <a:rPr lang="en-US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Depts</a:t>
            </a:r>
            <a:r>
              <a:rPr lang="en-US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ABE, CHEM, IE, IPPH &amp; ME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EAC49-3FE9-4CAB-8729-CFEBE4431238}"/>
              </a:ext>
            </a:extLst>
          </p:cNvPr>
          <p:cNvSpPr/>
          <p:nvPr/>
        </p:nvSpPr>
        <p:spPr>
          <a:xfrm>
            <a:off x="5883450" y="881742"/>
            <a:ext cx="287079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Abbvie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 Products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CCPS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Curia Global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DEKRA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Dupont*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Gilead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Jensen Hughes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Kiewit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Marathon Consulting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Merck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Millipore Sigma*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Phlow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Pharma*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Promega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Wacker Chem*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Yuhan*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*denotes 1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0AF6CA-1D5D-1CE0-4F87-00DF3DA95B8B}"/>
              </a:ext>
            </a:extLst>
          </p:cNvPr>
          <p:cNvSpPr txBox="1"/>
          <p:nvPr/>
        </p:nvSpPr>
        <p:spPr>
          <a:xfrm>
            <a:off x="2943225" y="1519699"/>
            <a:ext cx="23717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Honeywell</a:t>
            </a:r>
          </a:p>
          <a:p>
            <a:r>
              <a:rPr lang="en-US" sz="1800" dirty="0"/>
              <a:t>Johnson Matthey</a:t>
            </a:r>
          </a:p>
          <a:p>
            <a:r>
              <a:rPr lang="en-US" sz="1800" dirty="0" err="1"/>
              <a:t>Kenexis</a:t>
            </a:r>
            <a:r>
              <a:rPr lang="en-US" sz="1800" dirty="0"/>
              <a:t> </a:t>
            </a:r>
          </a:p>
          <a:p>
            <a:r>
              <a:rPr lang="en-US" sz="1800" dirty="0"/>
              <a:t>Lilly</a:t>
            </a:r>
          </a:p>
          <a:p>
            <a:r>
              <a:rPr lang="en-US" sz="1800" dirty="0"/>
              <a:t>Pfizer</a:t>
            </a:r>
          </a:p>
          <a:p>
            <a:r>
              <a:rPr lang="en-US" sz="1800" dirty="0"/>
              <a:t>PSRG</a:t>
            </a:r>
          </a:p>
          <a:p>
            <a:r>
              <a:rPr lang="en-US" sz="1800" dirty="0"/>
              <a:t>SABIC</a:t>
            </a:r>
          </a:p>
          <a:p>
            <a:r>
              <a:rPr lang="en-US" sz="1800" dirty="0"/>
              <a:t>Safety&amp;</a:t>
            </a:r>
          </a:p>
          <a:p>
            <a:r>
              <a:rPr lang="en-US" sz="1800" dirty="0"/>
              <a:t>Takeda</a:t>
            </a:r>
          </a:p>
          <a:p>
            <a:r>
              <a:rPr lang="en-US" sz="1800" dirty="0"/>
              <a:t>Thermal Hazard Tech</a:t>
            </a:r>
          </a:p>
          <a:p>
            <a:r>
              <a:rPr lang="en-US" sz="1800" dirty="0"/>
              <a:t>Vertex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30AE9-B667-1CFD-4534-FBAA64E77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19353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4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4CB-94F3-4BD8-8A6E-BF56FEF0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814"/>
            <a:ext cx="9144000" cy="609600"/>
          </a:xfrm>
        </p:spPr>
        <p:txBody>
          <a:bodyPr/>
          <a:lstStyle/>
          <a:p>
            <a:pPr algn="ctr"/>
            <a:r>
              <a:rPr lang="en-US" sz="2800" b="1" dirty="0"/>
              <a:t>Growing Industry Participation &amp; Projects in P2SAC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D27886-2DB5-D54E-7747-7ECA3C5E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" y="6519353"/>
            <a:ext cx="3097383" cy="33864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5E0DD4-5717-448A-A254-6D9FBE9C2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531692"/>
              </p:ext>
            </p:extLst>
          </p:nvPr>
        </p:nvGraphicFramePr>
        <p:xfrm>
          <a:off x="314324" y="2191052"/>
          <a:ext cx="4257676" cy="29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29150B-8319-4EBB-B87E-81739CF8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463411"/>
              </p:ext>
            </p:extLst>
          </p:nvPr>
        </p:nvGraphicFramePr>
        <p:xfrm>
          <a:off x="4745786" y="2191052"/>
          <a:ext cx="4257677" cy="29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961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11B-1EA5-4BAF-BEB8-88226D11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82" y="152400"/>
            <a:ext cx="8624047" cy="609600"/>
          </a:xfrm>
        </p:spPr>
        <p:txBody>
          <a:bodyPr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Summer ‘26 Masters Process Safety 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651E5-8D9D-4E7B-9E8A-6D7E01D3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328"/>
            <a:ext cx="9144000" cy="4903694"/>
          </a:xfrm>
        </p:spPr>
        <p:txBody>
          <a:bodyPr/>
          <a:lstStyle/>
          <a:p>
            <a:pPr marL="347345">
              <a:spcBef>
                <a:spcPts val="430"/>
              </a:spcBef>
            </a:pPr>
            <a:r>
              <a:rPr lang="en-U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/>
              <a:t>Heats of reaction for some common reaction types in pharma industry &amp; comparison with CHETAH &amp; TCIT predictions; Part XVI; on-going ~5 years  (Amgen, Vertex, Lilly, GSK, Pfizer, Merck, …)</a:t>
            </a:r>
          </a:p>
          <a:p>
            <a:pPr marL="347345">
              <a:spcBef>
                <a:spcPts val="430"/>
              </a:spcBef>
            </a:pPr>
            <a:r>
              <a:rPr lang="en-US" dirty="0">
                <a:ea typeface="Calibri" panose="020F0502020204030204" pitchFamily="34" charset="0"/>
              </a:rPr>
              <a:t>-Estimation of decomposition energies for organometallics - Part VII (Johnson Matthey)</a:t>
            </a:r>
          </a:p>
          <a:p>
            <a:pPr marL="347345">
              <a:spcBef>
                <a:spcPts val="430"/>
              </a:spcBef>
            </a:pPr>
            <a:r>
              <a:rPr lang="en-US" dirty="0">
                <a:ea typeface="Calibri" panose="020F0502020204030204" pitchFamily="34" charset="0"/>
              </a:rPr>
              <a:t>-Analysis of reaction mixtures with liquid swelling and gas evolution (Johnson Matthey) </a:t>
            </a: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-</a:t>
            </a:r>
            <a:r>
              <a:rPr lang="en-US" dirty="0"/>
              <a:t>Optimal Design of Process Safety Management Systems - Part II (PSRG)</a:t>
            </a:r>
            <a:r>
              <a:rPr lang="en-US" dirty="0">
                <a:ea typeface="Calibri" panose="020F0502020204030204" pitchFamily="34" charset="0"/>
              </a:rPr>
              <a:t> </a:t>
            </a: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kern="1200" dirty="0">
                <a:effectLst/>
                <a:ea typeface="Calibri" panose="020F0502020204030204" pitchFamily="34" charset="0"/>
              </a:rPr>
              <a:t>- AI-Enabled PSM Tool (</a:t>
            </a:r>
            <a:r>
              <a:rPr lang="en-US" kern="1200" dirty="0" err="1">
                <a:effectLst/>
                <a:ea typeface="Calibri" panose="020F0502020204030204" pitchFamily="34" charset="0"/>
              </a:rPr>
              <a:t>AcuTech</a:t>
            </a:r>
            <a:r>
              <a:rPr lang="en-US" kern="1200" dirty="0">
                <a:effectLst/>
                <a:ea typeface="Calibri" panose="020F0502020204030204" pitchFamily="34" charset="0"/>
              </a:rPr>
              <a:t>)</a:t>
            </a: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</a:rPr>
              <a:t>- Determining Guidance for Compliance with 2024 Update to EPA RMP (Evonik)</a:t>
            </a:r>
            <a:endParaRPr lang="en-US" kern="1200" dirty="0">
              <a:effectLst/>
              <a:ea typeface="Calibri" panose="020F0502020204030204" pitchFamily="34" charset="0"/>
            </a:endParaRP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kern="1200" dirty="0">
                <a:effectLst/>
                <a:ea typeface="Calibri" panose="020F0502020204030204" pitchFamily="34" charset="0"/>
              </a:rPr>
              <a:t>- Human &amp; Organizational Performance in Process Safety (Safety &amp; Consulting Associates)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kern="1200" dirty="0">
                <a:effectLst/>
                <a:ea typeface="Calibri" panose="020F0502020204030204" pitchFamily="34" charset="0"/>
              </a:rPr>
              <a:t>- Process Fault Detection via Quantum Computing (Prof Bernal &amp; Venkat)</a:t>
            </a:r>
          </a:p>
          <a:p>
            <a:pPr marL="347345" marR="0">
              <a:spcBef>
                <a:spcPts val="43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- Preserving Machine Learning for Predicting Compressor Failures in Energy – Intensive Chemical Processes (Prof Li &amp; Venkat)</a:t>
            </a:r>
            <a:r>
              <a:rPr lang="en-US" kern="1200" dirty="0">
                <a:effectLst/>
                <a:ea typeface="Calibri" panose="020F0502020204030204" pitchFamily="34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1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CE740-78AE-47A6-A8A1-3284C0D5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" y="152400"/>
            <a:ext cx="9006840" cy="609600"/>
          </a:xfrm>
        </p:spPr>
        <p:txBody>
          <a:bodyPr/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‘26 Masters &amp; UG Process Safety 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E02F-C3F3-4ACD-A82E-08AAB0152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848"/>
            <a:ext cx="9070848" cy="5029200"/>
          </a:xfrm>
        </p:spPr>
        <p:txBody>
          <a:bodyPr/>
          <a:lstStyle/>
          <a:p>
            <a:r>
              <a:rPr lang="en-US" u="sng" dirty="0"/>
              <a:t>Spring PMP</a:t>
            </a:r>
          </a:p>
          <a:p>
            <a:r>
              <a:rPr lang="en-US" dirty="0"/>
              <a:t>-Heats of reaction for some common reaction types in pharma industry &amp; comparison with CHETAH &amp; TCIT predictions; Part XV; on-going ~5 years  (Amgen, Vertex, Lilly, GSK, Pfizer, Merck, …)</a:t>
            </a:r>
          </a:p>
          <a:p>
            <a:r>
              <a:rPr lang="en-US" dirty="0"/>
              <a:t>- Site specific decision trees for handling unstable materials, Part II (Evonik) </a:t>
            </a:r>
          </a:p>
          <a:p>
            <a:r>
              <a:rPr lang="en-US" dirty="0"/>
              <a:t>- Creating a tool that will convert piping and instrumentation diagrams into standardized text in the DEXPI format (</a:t>
            </a:r>
            <a:r>
              <a:rPr lang="en-US" dirty="0" err="1"/>
              <a:t>Kenexis</a:t>
            </a:r>
            <a:r>
              <a:rPr lang="en-US" dirty="0"/>
              <a:t>)</a:t>
            </a:r>
          </a:p>
          <a:p>
            <a:r>
              <a:rPr lang="en-US" dirty="0"/>
              <a:t>- Dust Explosion Hazard Assessments (Dow, Lilly, Shell &amp; Fauske)</a:t>
            </a:r>
          </a:p>
          <a:p>
            <a:r>
              <a:rPr lang="en-US" dirty="0"/>
              <a:t>- Optimal Design of Process Safety Management Systems - Part I (PSRG)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u="sng" dirty="0"/>
              <a:t>UG Projects</a:t>
            </a:r>
          </a:p>
          <a:p>
            <a:pPr lvl="0"/>
            <a:r>
              <a:rPr lang="en-US" dirty="0"/>
              <a:t>- Estimation of Heats of Formation &amp; Combustion for Organometallics, Part VI (Johnson Matthey)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430"/>
              </a:spcBef>
              <a:spcAft>
                <a:spcPts val="0"/>
              </a:spcAft>
              <a:buSzPts val="1100"/>
              <a:buFont typeface="Times" panose="02020603050405020304" pitchFamily="18" charset="0"/>
              <a:buChar char="-"/>
            </a:pPr>
            <a:r>
              <a:rPr lang="en-US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2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5FEE1-6C4D-B102-6C3C-5963151D3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800CBF-1355-7C55-35FF-2CF9A066F9C2}"/>
              </a:ext>
            </a:extLst>
          </p:cNvPr>
          <p:cNvGrpSpPr/>
          <p:nvPr/>
        </p:nvGrpSpPr>
        <p:grpSpPr>
          <a:xfrm>
            <a:off x="5600699" y="3866324"/>
            <a:ext cx="3543301" cy="2593770"/>
            <a:chOff x="8312676" y="3519433"/>
            <a:chExt cx="3879324" cy="28980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C552E7-4726-758E-5A9D-B904749ADC35}"/>
                </a:ext>
              </a:extLst>
            </p:cNvPr>
            <p:cNvSpPr txBox="1"/>
            <p:nvPr/>
          </p:nvSpPr>
          <p:spPr>
            <a:xfrm>
              <a:off x="8490213" y="6109738"/>
              <a:ext cx="3524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Franklin Gothic Medium Cond" panose="020B0606030402020204" pitchFamily="34" charset="0"/>
                </a:rPr>
                <a:t>Overall Maturity Level of the Pilot Case Study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830679-D186-AC1E-5DB3-313814904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7" t="13975" r="4905" b="7588"/>
            <a:stretch>
              <a:fillRect/>
            </a:stretch>
          </p:blipFill>
          <p:spPr>
            <a:xfrm>
              <a:off x="8312676" y="3519433"/>
              <a:ext cx="3879324" cy="263446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9E6CA8A-6B45-885B-F120-9068275A5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5" t="4328" r="5741" b="12762"/>
          <a:stretch>
            <a:fillRect/>
          </a:stretch>
        </p:blipFill>
        <p:spPr>
          <a:xfrm>
            <a:off x="5762858" y="1164154"/>
            <a:ext cx="3381142" cy="26665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29261-B3D5-9F0E-8001-DCA5BBB20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781" y="815919"/>
            <a:ext cx="6072833" cy="5861885"/>
          </a:xfrm>
        </p:spPr>
        <p:txBody>
          <a:bodyPr/>
          <a:lstStyle/>
          <a:p>
            <a:r>
              <a:rPr lang="en-US" sz="1300" b="1" i="1" dirty="0"/>
              <a:t>Why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Reactive safety culture focused on compliance, not performance.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Fragmented data and inconsistent metrics across sites.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Repeat shortcomings in PSI, PHA, MI and OP.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The spider chart depicts the no. of companies that experienced incidents associated with failures in respective PSM element​ (Analyzed 30 CSB incidents from past 3 years).</a:t>
            </a:r>
          </a:p>
          <a:p>
            <a:r>
              <a:rPr lang="en-US" sz="1300" b="1" i="1" dirty="0"/>
              <a:t>How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Our Solution: The Process Safety Performance Measurement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Integrates</a:t>
            </a:r>
            <a:r>
              <a:rPr lang="en-US" sz="1300" b="0" i="0" dirty="0">
                <a:effectLst/>
              </a:rPr>
              <a:t> global best practices into a single measurable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Use leading + lagging indicators to quantify performance.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>
                <a:latin typeface="Acumin Pro" panose="020B0504020202020204"/>
              </a:rPr>
              <a:t>Build a single integrated framework across 10 key process safety elements.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00" dirty="0">
                <a:latin typeface="Acumin Pro" panose="020B0504020202020204"/>
              </a:rPr>
              <a:t>5 elements from OSHA 3908‑03 2017 Process Safety Management for Small Businesses (PHA, PSI, Training, MI and Compliance Audits).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300" dirty="0">
                <a:latin typeface="Acumin Pro" panose="020B0504020202020204"/>
              </a:rPr>
              <a:t>5 elements from CSB incident investigations, RBPS and OSHA (MOC, OP, Permit System &amp; Safe Work Practices, Contractor Management and Incident Investigation &amp; Learning).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Convert raw data from a site into comparable maturity scores.</a:t>
            </a:r>
          </a:p>
          <a:p>
            <a:r>
              <a:rPr lang="en-US" sz="1300" b="1" i="1" dirty="0"/>
              <a:t>What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Identify weak elements (e.g., PSI 2.6, PHA 2.4, MI 2.4).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Strengthen strong areas (e.g., Training 3.4, OP 3.2).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Prioritize actions for all elements below Level 3.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300" dirty="0"/>
              <a:t>Move plants from “reactive” to predictive performance.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97A36-623F-4E8D-8CCD-9A07FA43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144" y="191860"/>
            <a:ext cx="5605272" cy="46634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Designing a Scalable Process Safety Performance Measurement System for Companies at Different Stages of Process Safety Maturity​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A6128-64A6-2D2C-17B7-CCF7AB4D00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914444" y="6397674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19F35-1012-8C1A-0607-0F3E573CD7BF}"/>
              </a:ext>
            </a:extLst>
          </p:cNvPr>
          <p:cNvSpPr txBox="1"/>
          <p:nvPr/>
        </p:nvSpPr>
        <p:spPr>
          <a:xfrm>
            <a:off x="2532050" y="6391656"/>
            <a:ext cx="407989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i="1" dirty="0"/>
              <a:t>Track what’s strong. Fix what’s weak.</a:t>
            </a:r>
            <a:endParaRPr lang="en-US" sz="1300" b="1" dirty="0"/>
          </a:p>
          <a:p>
            <a:pPr algn="ctr"/>
            <a:r>
              <a:rPr lang="en-US" sz="1300" b="1" i="1" dirty="0"/>
              <a:t>Transform compliance into measurable performance.</a:t>
            </a:r>
            <a:endParaRPr lang="en-US" sz="1300" b="1" dirty="0"/>
          </a:p>
          <a:p>
            <a:endParaRPr lang="en-US" sz="1300" b="1" dirty="0"/>
          </a:p>
        </p:txBody>
      </p:sp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AD7D967F-D1BF-E363-8D11-B22083C0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9" t="4865" r="-720" b="180"/>
          <a:stretch>
            <a:fillRect/>
          </a:stretch>
        </p:blipFill>
        <p:spPr>
          <a:xfrm>
            <a:off x="8197478" y="-1354"/>
            <a:ext cx="952473" cy="10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0DDC-7C11-4BA8-AA8A-D8E3FB35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5" y="637793"/>
            <a:ext cx="9126555" cy="553865"/>
          </a:xfrm>
        </p:spPr>
        <p:txBody>
          <a:bodyPr/>
          <a:lstStyle/>
          <a:p>
            <a:pPr algn="ctr"/>
            <a:r>
              <a:rPr lang="en-US" sz="2800" b="1" dirty="0"/>
              <a:t>Organizational Health / Safety Culture – UG </a:t>
            </a:r>
            <a:br>
              <a:rPr lang="en-US" sz="2800" b="1" dirty="0"/>
            </a:br>
            <a:r>
              <a:rPr lang="en-US" sz="2800" b="1" dirty="0"/>
              <a:t>(w / ACC &amp; Marsh)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A9C52-98B7-4C9F-B41D-4028453A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E1C9-4880-451D-96C0-E515685CD77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887D8-2D59-4E23-B685-C9E7E2582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" y="1695473"/>
            <a:ext cx="6285343" cy="4805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8C12A-A240-4C71-A716-A913387E7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617" y="4423272"/>
            <a:ext cx="2516939" cy="2434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629129-F96C-47B6-87AA-AAC799534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0594"/>
            <a:ext cx="3097036" cy="3353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D7BBDC-1FBD-4007-BF17-D364F0412390}"/>
              </a:ext>
            </a:extLst>
          </p:cNvPr>
          <p:cNvSpPr/>
          <p:nvPr/>
        </p:nvSpPr>
        <p:spPr>
          <a:xfrm>
            <a:off x="0" y="9147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‘An organization’s ability to align around a common vision, execute against that vision effectively, and renew itself through innovation and creative thinking.’  McKinsey &amp; Co</a:t>
            </a:r>
          </a:p>
        </p:txBody>
      </p:sp>
    </p:spTree>
    <p:extLst>
      <p:ext uri="{BB962C8B-B14F-4D97-AF65-F5344CB8AC3E}">
        <p14:creationId xmlns:p14="http://schemas.microsoft.com/office/powerpoint/2010/main" val="162171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3F7E-5EC6-E186-2526-1376EFF6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499"/>
            <a:ext cx="9144000" cy="609600"/>
          </a:xfrm>
        </p:spPr>
        <p:txBody>
          <a:bodyPr/>
          <a:lstStyle/>
          <a:p>
            <a:pPr algn="ctr"/>
            <a:r>
              <a:rPr lang="en-US" sz="2100" b="1" dirty="0">
                <a:ea typeface="Times New Roman" panose="02020603050405020304" pitchFamily="18" charset="0"/>
              </a:rPr>
              <a:t>ESG </a:t>
            </a:r>
            <a:r>
              <a:rPr lang="en-US" sz="2100" dirty="0">
                <a:ea typeface="Times New Roman" panose="02020603050405020304" pitchFamily="18" charset="0"/>
              </a:rPr>
              <a:t>(Environmental, Social &amp; Governance Stewardship) </a:t>
            </a:r>
            <a:r>
              <a:rPr lang="en-US" sz="2100" b="1" dirty="0">
                <a:ea typeface="Times New Roman" panose="02020603050405020304" pitchFamily="18" charset="0"/>
              </a:rPr>
              <a:t>– UG Research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96FCD3-D26B-033F-8666-B31AFDDB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8" y="769099"/>
            <a:ext cx="3781677" cy="5794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0D1FB-3FAF-9369-2011-01069D2B8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0479"/>
            <a:ext cx="4874005" cy="4621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94434-D646-4E42-884C-B826BD13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2691"/>
            <a:ext cx="3097036" cy="335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09F5B-38E9-6BDE-623A-F80CDB2BDAC6}"/>
              </a:ext>
            </a:extLst>
          </p:cNvPr>
          <p:cNvSpPr txBox="1"/>
          <p:nvPr/>
        </p:nvSpPr>
        <p:spPr>
          <a:xfrm>
            <a:off x="0" y="464299"/>
            <a:ext cx="51813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Investigated 10 of the largest companies in Oil &amp; Gas, Specialty Chemicals, and Pharmaceuticals for reported ESG metrics.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Looked at how available this information was for each company &amp; industry, and then ranked them based on overall reporting – not numerical performance.</a:t>
            </a:r>
          </a:p>
        </p:txBody>
      </p:sp>
    </p:spTree>
    <p:extLst>
      <p:ext uri="{BB962C8B-B14F-4D97-AF65-F5344CB8AC3E}">
        <p14:creationId xmlns:p14="http://schemas.microsoft.com/office/powerpoint/2010/main" val="399769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740"/>
            <a:ext cx="9144000" cy="47906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Thermal Analysis Using ARSST Calorimeter </a:t>
            </a:r>
            <a:r>
              <a:rPr lang="en-US" sz="2000" dirty="0"/>
              <a:t>– UG Research</a:t>
            </a:r>
            <a:br>
              <a:rPr lang="en-US" sz="2800" u="sng" dirty="0"/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03BA7B-DF25-47D4-849E-C3B8FD480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445" y="3429001"/>
            <a:ext cx="4332719" cy="28842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D94D30-7344-4851-A79E-ADD1B9827C40}"/>
              </a:ext>
            </a:extLst>
          </p:cNvPr>
          <p:cNvSpPr/>
          <p:nvPr/>
        </p:nvSpPr>
        <p:spPr>
          <a:xfrm>
            <a:off x="4141951" y="1954316"/>
            <a:ext cx="4725824" cy="120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Dicumyl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peroxide: DCPO</a:t>
            </a:r>
          </a:p>
          <a:p>
            <a:pPr marL="128588" indent="-1285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Peroxide: TBHP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8588" indent="-128588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(2-(1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-benzotriazol-1-yl)-1,1,3,3-tetramethyluronium hexafluorophosphate: HBTU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280CCA-0881-4C65-AD1D-EFC5D49F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26" y="1352550"/>
            <a:ext cx="3282084" cy="2768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E3990-BBDF-4FB1-B5F7-349988879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355" y="4400646"/>
            <a:ext cx="5882527" cy="21187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89A7A0-F45A-4A94-9853-39AD61319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19353"/>
            <a:ext cx="3097383" cy="3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912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108884</TotalTime>
  <Words>917</Words>
  <Application>Microsoft Office PowerPoint</Application>
  <PresentationFormat>On-screen Show (4:3)</PresentationFormat>
  <Paragraphs>138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Acumin Pro</vt:lpstr>
      <vt:lpstr>Acumin Pro Condensed Semibold</vt:lpstr>
      <vt:lpstr>Arial</vt:lpstr>
      <vt:lpstr>Calibri</vt:lpstr>
      <vt:lpstr>Franklin Gothic Medium Cond</vt:lpstr>
      <vt:lpstr>Tahoma</vt:lpstr>
      <vt:lpstr>Times</vt:lpstr>
      <vt:lpstr>Times New Roman</vt:lpstr>
      <vt:lpstr>Wingdings</vt:lpstr>
      <vt:lpstr>blank</vt:lpstr>
      <vt:lpstr>PowerPoint Presentation</vt:lpstr>
      <vt:lpstr>May 2026 Conference Registration </vt:lpstr>
      <vt:lpstr>Growing Industry Participation &amp; Projects in P2SAC</vt:lpstr>
      <vt:lpstr>Summer ‘26 Masters Process Safety Research Projects</vt:lpstr>
      <vt:lpstr>Spring ‘26 Masters &amp; UG Process Safety Research Projects</vt:lpstr>
      <vt:lpstr>Designing a Scalable Process Safety Performance Measurement System for Companies at Different Stages of Process Safety Maturity​</vt:lpstr>
      <vt:lpstr>Organizational Health / Safety Culture – UG  (w / ACC &amp; Marsh)  </vt:lpstr>
      <vt:lpstr>ESG (Environmental, Social &amp; Governance Stewardship) – UG Research </vt:lpstr>
      <vt:lpstr>Thermal Analysis Using ARSST Calorimeter – UG Research </vt:lpstr>
      <vt:lpstr>PowerPoint Presentation</vt:lpstr>
      <vt:lpstr>Chemical Process Safety - Core Class </vt:lpstr>
      <vt:lpstr>P2SAC Corporate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Heigele, Heather (contr-dso)</dc:creator>
  <cp:lastModifiedBy>Ray A Mentzer</cp:lastModifiedBy>
  <cp:revision>1147</cp:revision>
  <cp:lastPrinted>2026-04-25T16:54:38Z</cp:lastPrinted>
  <dcterms:created xsi:type="dcterms:W3CDTF">2011-10-12T16:28:16Z</dcterms:created>
  <dcterms:modified xsi:type="dcterms:W3CDTF">2026-05-04T15:31:06Z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2023-11-21T14:28:24Z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76748b64-407a-47d6-8128-c867a4b0d87b</vt:lpwstr>
  </property>
  <property fmtid="{D5CDD505-2E9C-101B-9397-08002B2CF9AE}" pid="8" name="MSIP_Label_4044bd30-2ed7-4c9d-9d12-46200872a97b_ContentBits">
    <vt:lpwstr>0</vt:lpwstr>
  </property>
</Properties>
</file>